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5"/>
  </p:notesMasterIdLst>
  <p:sldIdLst>
    <p:sldId id="269" r:id="rId2"/>
    <p:sldId id="270" r:id="rId3"/>
    <p:sldId id="271" r:id="rId4"/>
    <p:sldId id="272" r:id="rId5"/>
    <p:sldId id="273" r:id="rId6"/>
    <p:sldId id="274" r:id="rId7"/>
    <p:sldId id="261" r:id="rId8"/>
    <p:sldId id="262" r:id="rId9"/>
    <p:sldId id="263" r:id="rId10"/>
    <p:sldId id="264" r:id="rId11"/>
    <p:sldId id="265" r:id="rId12"/>
    <p:sldId id="266" r:id="rId13"/>
    <p:sldId id="275" r:id="rId14"/>
    <p:sldId id="276" r:id="rId15"/>
    <p:sldId id="277" r:id="rId16"/>
    <p:sldId id="278" r:id="rId17"/>
    <p:sldId id="279" r:id="rId18"/>
    <p:sldId id="280" r:id="rId19"/>
    <p:sldId id="282" r:id="rId20"/>
    <p:sldId id="281" r:id="rId21"/>
    <p:sldId id="283" r:id="rId22"/>
    <p:sldId id="284" r:id="rId23"/>
    <p:sldId id="285" r:id="rId24"/>
  </p:sldIdLst>
  <p:sldSz cx="12192000" cy="6858000"/>
  <p:notesSz cx="9144000" cy="6858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" initials="a" lastIdx="1" clrIdx="0">
    <p:extLst>
      <p:ext uri="{19B8F6BF-5375-455C-9EA6-DF929625EA0E}">
        <p15:presenceInfo xmlns:p15="http://schemas.microsoft.com/office/powerpoint/2012/main" userId="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3" autoAdjust="0"/>
    <p:restoredTop sz="94660"/>
  </p:normalViewPr>
  <p:slideViewPr>
    <p:cSldViewPr snapToGrid="0" showGuides="1">
      <p:cViewPr varScale="1">
        <p:scale>
          <a:sx n="97" d="100"/>
          <a:sy n="97" d="100"/>
        </p:scale>
        <p:origin x="108" y="4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2" d="100"/>
          <a:sy n="112" d="100"/>
        </p:scale>
        <p:origin x="1566" y="102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CABDB-9C00-42E6-85B0-4BF1F92EDF69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F7ADD1-0DB5-4AC2-B39D-8F4E08BCCF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062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682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642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979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1736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044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736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5170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341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967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134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811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6CF91-52CB-48E6-AC81-FB366FC4FC3C}" type="datetimeFigureOut">
              <a:rPr lang="ko-KR" altLang="en-US" smtClean="0"/>
              <a:t>2022-09-20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5350D15-E743-46AA-8457-04443EED994A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780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107447" y="1364090"/>
            <a:ext cx="7017622" cy="2064913"/>
          </a:xfrm>
        </p:spPr>
        <p:txBody>
          <a:bodyPr>
            <a:normAutofit/>
          </a:bodyPr>
          <a:lstStyle/>
          <a:p>
            <a:pPr algn="ctr"/>
            <a:r>
              <a:rPr lang="ko-KR" altLang="en-US" sz="4388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화면 설계 및 화면 구현     </a:t>
            </a:r>
            <a:r>
              <a:rPr lang="ko-KR" altLang="en-US" sz="4388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능력단위</a:t>
            </a:r>
            <a:r>
              <a:rPr lang="ko-KR" altLang="en-US" sz="4388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평가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 smtClean="0"/>
          </a:p>
          <a:p>
            <a:pPr algn="r"/>
            <a:r>
              <a:rPr lang="ko-KR" altLang="en-US" dirty="0" err="1" smtClean="0"/>
              <a:t>수험자명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이석진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674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9505982"/>
              </p:ext>
            </p:extLst>
          </p:nvPr>
        </p:nvGraphicFramePr>
        <p:xfrm>
          <a:off x="1435022" y="927735"/>
          <a:ext cx="9273976" cy="47682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09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9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015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6848">
                <a:tc gridSpan="4"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b="1" kern="1200" dirty="0" smtClean="0">
                          <a:solidFill>
                            <a:srgbClr val="FFFFFF"/>
                          </a:solidFill>
                        </a:rPr>
                        <a:t>라인</a:t>
                      </a:r>
                      <a:r>
                        <a:rPr lang="en-US" altLang="ko-KR" sz="1500" b="1" kern="1200" dirty="0" smtClean="0">
                          <a:solidFill>
                            <a:srgbClr val="FFFFFF"/>
                          </a:solidFill>
                        </a:rPr>
                        <a:t>(LINE)</a:t>
                      </a:r>
                      <a:endParaRPr lang="ko-KR" altLang="en-US" sz="1500" b="1" kern="1200" dirty="0">
                        <a:solidFill>
                          <a:srgbClr val="FFFFFF"/>
                        </a:solidFill>
                      </a:endParaRPr>
                    </a:p>
                  </a:txBody>
                  <a:tcPr marL="74295" marR="74295" marT="37148" marB="37148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848">
                <a:tc gridSpan="2"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 dirty="0">
                          <a:solidFill>
                            <a:srgbClr val="000000"/>
                          </a:solidFill>
                        </a:rPr>
                        <a:t>평가 항목</a:t>
                      </a:r>
                    </a:p>
                  </a:txBody>
                  <a:tcPr marL="74295" marR="74295" marT="37148" marB="37148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평가 내용</a:t>
                      </a:r>
                    </a:p>
                  </a:txBody>
                  <a:tcPr marL="74295" marR="74295" marT="37148" marB="37148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5927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시각요소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반응형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 웹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구현도가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 적절한가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역동적인 이미지가 있는가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UI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가 단순하고 이해하기 쉬운가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색상이 주제와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일치한가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브라우저 최소창에서도 맞춤형으로 구현이 잘 되어있다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endParaRPr lang="en-US" altLang="ko-KR" sz="1100" kern="1200" dirty="0" smtClean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단순하고 직관적이다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해당 회사의 정체성을 잘 나타내는 색이 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구현되어있다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4212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컨텐츠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기존 컨텐츠를 얼마나 많이 표현하는가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컨텐츠 제공 방식에 차별화가 있는가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한 눈에 파악할 수 있는 메뉴바인가</a:t>
                      </a:r>
                      <a:r>
                        <a:rPr lang="en-US" altLang="ko-KR" sz="1300" kern="1200">
                          <a:solidFill>
                            <a:srgbClr val="000000"/>
                          </a:solidFill>
                        </a:rPr>
                        <a:t> </a:t>
                      </a:r>
                      <a:endParaRPr lang="ko-KR" altLang="en-US" sz="1300" kern="120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깔끔한 첫 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메인섹션과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메인섹션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 이후에 다양한 컨텐츠 배치가 되어있다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단순나열되어있는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컨텐츠지만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 특성을 잘 살려서 표현하고 있다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1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0249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500" kern="1200">
                          <a:solidFill>
                            <a:srgbClr val="000000"/>
                          </a:solidFill>
                        </a:rPr>
                        <a:t>UX</a:t>
                      </a:r>
                      <a:endParaRPr lang="ko-KR" altLang="en-US" sz="1500" kern="120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마우스 동선이 효율적인가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사용자가 조작하기 쉽게 구현되었는가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/>
                        <a:t>-</a:t>
                      </a:r>
                      <a:r>
                        <a:rPr lang="ko-KR" altLang="en-US" sz="1100" kern="1200" dirty="0" smtClean="0"/>
                        <a:t>복잡하지않은 구성으로 원하는 메뉴가 바로 보이도록 </a:t>
                      </a:r>
                      <a:r>
                        <a:rPr lang="ko-KR" altLang="en-US" sz="1100" kern="1200" dirty="0" err="1" smtClean="0"/>
                        <a:t>세팅되어있다</a:t>
                      </a:r>
                      <a:r>
                        <a:rPr lang="en-US" altLang="ko-KR" sz="1100" kern="1200" dirty="0" smtClean="0"/>
                        <a:t>.</a:t>
                      </a:r>
                      <a:endParaRPr lang="ko-KR" altLang="en-US" sz="1100" kern="12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4212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유지보수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컨텐츠 업데이트가 용이한가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디자인 변경이 용이한가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과도한 조작에도 장애 없이 작동하는가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프레임이 잘 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짜여져있어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 교체만으로 업데이트가 가능하다</a:t>
                      </a:r>
                      <a:endParaRPr lang="en-US" altLang="ko-KR" sz="1100" kern="1200" dirty="0" smtClean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간단하지만 많은 애니메이션이 들어가있어 디자인 변경이 힘들어 보인다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화면의 전환이 부드럽게 잘 이어진다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1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70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3) </a:t>
            </a:r>
            <a:r>
              <a:rPr lang="ko-KR" altLang="en-US" sz="1463" dirty="0" err="1"/>
              <a:t>밴치마킹</a:t>
            </a:r>
            <a:r>
              <a:rPr lang="ko-KR" altLang="en-US" sz="1463" dirty="0"/>
              <a:t> 사이트</a:t>
            </a:r>
            <a:r>
              <a:rPr lang="en-US" altLang="ko-KR" sz="1463" dirty="0"/>
              <a:t>(</a:t>
            </a:r>
            <a:r>
              <a:rPr lang="ko-KR" altLang="en-US" sz="1463" dirty="0" err="1"/>
              <a:t>이케아</a:t>
            </a:r>
            <a:r>
              <a:rPr lang="en-US" altLang="ko-KR" sz="1463" dirty="0"/>
              <a:t>)</a:t>
            </a:r>
            <a:endParaRPr lang="ko-KR" altLang="en-US" sz="1463" dirty="0"/>
          </a:p>
        </p:txBody>
      </p:sp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3. </a:t>
            </a:r>
            <a:r>
              <a:rPr lang="ko-KR" altLang="en-US" sz="1463" dirty="0" err="1">
                <a:solidFill>
                  <a:schemeClr val="bg1"/>
                </a:solidFill>
              </a:rPr>
              <a:t>사이트평가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75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1226323" y="845537"/>
          <a:ext cx="9700011" cy="5178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0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85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46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80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7964">
                <a:tc gridSpan="4"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b="1" kern="1200" dirty="0" err="1" smtClean="0">
                          <a:solidFill>
                            <a:srgbClr val="FFFFFF"/>
                          </a:solidFill>
                        </a:rPr>
                        <a:t>이케아</a:t>
                      </a:r>
                      <a:r>
                        <a:rPr lang="en-US" altLang="ko-KR" sz="1500" b="1" kern="1200" dirty="0" smtClean="0">
                          <a:solidFill>
                            <a:srgbClr val="FFFFFF"/>
                          </a:solidFill>
                        </a:rPr>
                        <a:t>(IKEA)</a:t>
                      </a:r>
                      <a:endParaRPr lang="ko-KR" altLang="en-US" sz="1500" b="1" kern="1200" dirty="0">
                        <a:solidFill>
                          <a:srgbClr val="FFFFFF"/>
                        </a:solidFill>
                      </a:endParaRPr>
                    </a:p>
                  </a:txBody>
                  <a:tcPr marL="74295" marR="74295" marT="37148" marB="37148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7964">
                <a:tc gridSpan="2"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평가 항목</a:t>
                      </a:r>
                    </a:p>
                  </a:txBody>
                  <a:tcPr marL="74295" marR="74295" marT="37148" marB="37148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평가 내용</a:t>
                      </a:r>
                    </a:p>
                  </a:txBody>
                  <a:tcPr marL="74295" marR="74295" marT="37148" marB="37148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1934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시각요소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반응형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 웹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구현도가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 적절한가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역동적인 이미지가 있는가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UI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가 단순하고 이해하기 쉬운가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색상이 주제와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일치한가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브라우저의 크기에 맞춰 구현이 잘 되어 있다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-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브랜드 이미지에 맞춰 차분하고 세련된 디자인으로 되어있다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-UI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의 디자인이 깔끔하고 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픽토그램으로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 구성되 있어 이해하기 편하다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endParaRPr lang="en-US" altLang="ko-KR" sz="1300" kern="1200" dirty="0" smtClean="0">
                        <a:solidFill>
                          <a:srgbClr val="000000"/>
                        </a:solidFill>
                      </a:endParaRP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4381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컨텐츠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기존 컨텐츠를 얼마나 많이 표현하는가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컨텐츠 제공 방식에 차별화가 있는가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한 눈에 파악할 수 있는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메뉴바인가</a:t>
                      </a: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 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컨텐츠의 양이 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방대하지만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 카테고리별로 정리가 잘 되어있다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소비자의 목적에 맞는 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메뉴바가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 제공되어진다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1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9851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500" kern="1200">
                          <a:solidFill>
                            <a:srgbClr val="000000"/>
                          </a:solidFill>
                        </a:rPr>
                        <a:t>UX</a:t>
                      </a:r>
                      <a:endParaRPr lang="ko-KR" altLang="en-US" sz="1500" kern="120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마우스 동선이 효율적인가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사용자가 조작하기 쉽게 구현되었는가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3/5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err="1" smtClean="0"/>
                        <a:t>한제품당</a:t>
                      </a:r>
                      <a:r>
                        <a:rPr lang="ko-KR" altLang="en-US" sz="1100" kern="1200" dirty="0" smtClean="0"/>
                        <a:t> 하나의 사진을 </a:t>
                      </a:r>
                      <a:r>
                        <a:rPr lang="ko-KR" altLang="en-US" sz="1100" kern="1200" dirty="0" err="1" smtClean="0"/>
                        <a:t>제공하는것이</a:t>
                      </a:r>
                      <a:r>
                        <a:rPr lang="ko-KR" altLang="en-US" sz="1100" kern="1200" dirty="0" smtClean="0"/>
                        <a:t> 아닌 하나의</a:t>
                      </a:r>
                      <a:r>
                        <a:rPr lang="ko-KR" altLang="en-US" sz="1100" kern="1200" baseline="0" dirty="0" smtClean="0"/>
                        <a:t> </a:t>
                      </a:r>
                      <a:r>
                        <a:rPr lang="ko-KR" altLang="en-US" sz="1100" kern="1200" baseline="0" dirty="0" err="1" smtClean="0"/>
                        <a:t>사진안에</a:t>
                      </a:r>
                      <a:r>
                        <a:rPr lang="ko-KR" altLang="en-US" sz="1100" kern="1200" baseline="0" dirty="0" smtClean="0"/>
                        <a:t> </a:t>
                      </a:r>
                      <a:r>
                        <a:rPr lang="ko-KR" altLang="en-US" sz="1100" kern="1200" baseline="0" dirty="0" err="1" smtClean="0"/>
                        <a:t>여러제품을</a:t>
                      </a:r>
                      <a:r>
                        <a:rPr lang="ko-KR" altLang="en-US" sz="1100" kern="1200" baseline="0" dirty="0" smtClean="0"/>
                        <a:t> 제공하여 동선이 줄어들고 제품의 특성을 잘 살린다</a:t>
                      </a:r>
                      <a:r>
                        <a:rPr lang="en-US" altLang="ko-KR" sz="1100" kern="1200" baseline="0" dirty="0" smtClean="0"/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/>
                        <a:t>다양한 연령대의 소비층을 고려하지 못했다</a:t>
                      </a:r>
                      <a:r>
                        <a:rPr lang="en-US" altLang="ko-KR" sz="1100" kern="1200" dirty="0" smtClean="0"/>
                        <a:t>.</a:t>
                      </a:r>
                      <a:endParaRPr lang="ko-KR" altLang="en-US" sz="1100" kern="12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76486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유지보수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컨텐츠 업데이트가 용이한가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디자인 변경이 용이한가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과도한 조작에도 장애 없이 작동하는가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5/5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2/5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구현된 틀이 세련되어 있어 내부 요소들만 교체하면 된다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디자인의 변경은 힘들어 보인다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564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1) Renewal Header</a:t>
            </a:r>
            <a:endParaRPr lang="ko-KR" altLang="en-US" sz="1463" dirty="0"/>
          </a:p>
        </p:txBody>
      </p:sp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4. Header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98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4. Header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459" y="2007636"/>
            <a:ext cx="8172450" cy="4663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66612" y="3031487"/>
            <a:ext cx="6658776" cy="166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06" indent="-278606">
              <a:buAutoNum type="arabicPeriod"/>
            </a:pPr>
            <a:r>
              <a:rPr lang="ko-KR" altLang="en-US" sz="1463" dirty="0"/>
              <a:t>화려하고 난잡한 로고 대신 어두운 배경에 흰색 글씨로 깔끔하고 대비되게 설정</a:t>
            </a:r>
            <a:endParaRPr lang="en-US" altLang="ko-KR" sz="1463" dirty="0"/>
          </a:p>
          <a:p>
            <a:pPr marL="278606" indent="-278606">
              <a:buAutoNum type="arabicPeriod"/>
            </a:pPr>
            <a:endParaRPr lang="en-US" altLang="ko-KR" sz="1463" dirty="0"/>
          </a:p>
          <a:p>
            <a:pPr marL="278606" indent="-278606">
              <a:buAutoNum type="arabicPeriod"/>
            </a:pPr>
            <a:r>
              <a:rPr lang="ko-KR" altLang="en-US" sz="1463" dirty="0"/>
              <a:t>메뉴 네비게이션의 간격 통일 및 배경색과 대비</a:t>
            </a:r>
            <a:endParaRPr lang="en-US" altLang="ko-KR" sz="1463" dirty="0"/>
          </a:p>
          <a:p>
            <a:pPr marL="278606" indent="-278606">
              <a:buAutoNum type="arabicPeriod"/>
            </a:pPr>
            <a:endParaRPr lang="en-US" altLang="ko-KR" sz="1463" dirty="0"/>
          </a:p>
          <a:p>
            <a:pPr marL="278606" indent="-278606">
              <a:buAutoNum type="arabicPeriod"/>
            </a:pPr>
            <a:r>
              <a:rPr lang="en-US" altLang="ko-KR" sz="1463" dirty="0"/>
              <a:t>SNS </a:t>
            </a:r>
            <a:r>
              <a:rPr lang="ko-KR" altLang="en-US" sz="1463" dirty="0"/>
              <a:t>채널을 헤드 네비게이션에 배치하여 메인 섹션에서 불필요한 공간 낭비를 최소화 </a:t>
            </a:r>
          </a:p>
        </p:txBody>
      </p:sp>
    </p:spTree>
    <p:extLst>
      <p:ext uri="{BB962C8B-B14F-4D97-AF65-F5344CB8AC3E}">
        <p14:creationId xmlns:p14="http://schemas.microsoft.com/office/powerpoint/2010/main" val="180138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1) Renewal Container</a:t>
            </a:r>
            <a:endParaRPr lang="ko-KR" altLang="en-US" sz="1463" dirty="0"/>
          </a:p>
        </p:txBody>
      </p:sp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5. Container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884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5. Container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02" y="1594193"/>
            <a:ext cx="5252161" cy="34732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24038" y="2958580"/>
            <a:ext cx="3152330" cy="1217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06" indent="-278606">
              <a:buAutoNum type="arabicPeriod"/>
            </a:pPr>
            <a:r>
              <a:rPr lang="ko-KR" altLang="en-US" sz="1463" dirty="0"/>
              <a:t>메인</a:t>
            </a:r>
            <a:r>
              <a:rPr lang="en-US" altLang="ko-KR" sz="1463" dirty="0"/>
              <a:t> </a:t>
            </a:r>
            <a:r>
              <a:rPr lang="ko-KR" altLang="en-US" sz="1463" dirty="0"/>
              <a:t>섹션에 서문시장배경을 집어넣어 방문객들의 호기심 유도</a:t>
            </a:r>
            <a:endParaRPr lang="en-US" altLang="ko-KR" sz="1463" dirty="0"/>
          </a:p>
          <a:p>
            <a:pPr marL="278606" indent="-278606">
              <a:buAutoNum type="arabicPeriod"/>
            </a:pPr>
            <a:r>
              <a:rPr lang="ko-KR" altLang="en-US" sz="1463" dirty="0"/>
              <a:t>야시장 주 방문목적과 관련된 </a:t>
            </a:r>
            <a:r>
              <a:rPr lang="en-US" altLang="ko-KR" sz="1463" dirty="0"/>
              <a:t>Contents </a:t>
            </a:r>
            <a:r>
              <a:rPr lang="ko-KR" altLang="en-US" sz="1463" dirty="0"/>
              <a:t>배치</a:t>
            </a:r>
          </a:p>
          <a:p>
            <a:pPr marL="278606" indent="-278606">
              <a:buAutoNum type="arabicPeriod"/>
            </a:pPr>
            <a:endParaRPr lang="en-US" altLang="ko-KR" sz="1463" dirty="0"/>
          </a:p>
        </p:txBody>
      </p:sp>
    </p:spTree>
    <p:extLst>
      <p:ext uri="{BB962C8B-B14F-4D97-AF65-F5344CB8AC3E}">
        <p14:creationId xmlns:p14="http://schemas.microsoft.com/office/powerpoint/2010/main" val="152712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5. Container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26830" y="2123986"/>
            <a:ext cx="3152330" cy="256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06" indent="-278606">
              <a:buAutoNum type="arabicPeriod"/>
            </a:pPr>
            <a:r>
              <a:rPr lang="ko-KR" altLang="en-US" sz="1463" dirty="0"/>
              <a:t>야시장 입구부터 </a:t>
            </a:r>
            <a:r>
              <a:rPr lang="ko-KR" altLang="en-US" sz="1463" dirty="0" err="1"/>
              <a:t>푸드맵을</a:t>
            </a:r>
            <a:r>
              <a:rPr lang="ko-KR" altLang="en-US" sz="1463" dirty="0"/>
              <a:t> 배치하여 관광객들의 동선 </a:t>
            </a:r>
            <a:r>
              <a:rPr lang="ko-KR" altLang="en-US" sz="1463" dirty="0" err="1"/>
              <a:t>구성불편을</a:t>
            </a:r>
            <a:r>
              <a:rPr lang="ko-KR" altLang="en-US" sz="1463" dirty="0"/>
              <a:t> 간소화 </a:t>
            </a:r>
            <a:endParaRPr lang="en-US" altLang="ko-KR" sz="1463" dirty="0"/>
          </a:p>
          <a:p>
            <a:pPr marL="278606" indent="-278606">
              <a:buAutoNum type="arabicPeriod"/>
            </a:pPr>
            <a:endParaRPr lang="en-US" altLang="ko-KR" sz="1463" dirty="0"/>
          </a:p>
          <a:p>
            <a:pPr marL="278606" indent="-278606">
              <a:buAutoNum type="arabicPeriod"/>
            </a:pPr>
            <a:r>
              <a:rPr lang="ko-KR" altLang="en-US" sz="1463" dirty="0" err="1"/>
              <a:t>팬데믹으로</a:t>
            </a:r>
            <a:r>
              <a:rPr lang="ko-KR" altLang="en-US" sz="1463" dirty="0"/>
              <a:t> 인한 필수 서비스 및</a:t>
            </a:r>
            <a:r>
              <a:rPr lang="en-US" altLang="ko-KR" sz="1463" dirty="0"/>
              <a:t> </a:t>
            </a:r>
            <a:r>
              <a:rPr lang="ko-KR" altLang="en-US" sz="1463" dirty="0" err="1"/>
              <a:t>시장방문에</a:t>
            </a:r>
            <a:r>
              <a:rPr lang="ko-KR" altLang="en-US" sz="1463" dirty="0"/>
              <a:t> 흥미를 돋구는 이벤트 </a:t>
            </a:r>
            <a:r>
              <a:rPr lang="en-US" altLang="ko-KR" sz="1463" dirty="0"/>
              <a:t>contents </a:t>
            </a:r>
            <a:r>
              <a:rPr lang="ko-KR" altLang="en-US" sz="1463" dirty="0"/>
              <a:t>배치</a:t>
            </a:r>
            <a:endParaRPr lang="en-US" altLang="ko-KR" sz="1463" dirty="0"/>
          </a:p>
          <a:p>
            <a:pPr marL="278606" indent="-278606">
              <a:buAutoNum type="arabicPeriod"/>
            </a:pPr>
            <a:endParaRPr lang="en-US" altLang="ko-KR" sz="1463" dirty="0"/>
          </a:p>
          <a:p>
            <a:pPr marL="278606" indent="-278606">
              <a:buAutoNum type="arabicPeriod"/>
            </a:pPr>
            <a:r>
              <a:rPr lang="en-US" altLang="ko-KR" sz="1463" dirty="0" err="1"/>
              <a:t>Comunity</a:t>
            </a:r>
            <a:r>
              <a:rPr lang="ko-KR" altLang="en-US" sz="1463" dirty="0"/>
              <a:t>탭을 활용하여 야시장 셀러 모집 및  일반 방문자들에 대한 </a:t>
            </a:r>
            <a:r>
              <a:rPr lang="ko-KR" altLang="en-US" sz="1463" dirty="0" err="1"/>
              <a:t>시장소개</a:t>
            </a:r>
            <a:r>
              <a:rPr lang="ko-KR" altLang="en-US" sz="1463" dirty="0"/>
              <a:t> 영상 제공</a:t>
            </a:r>
            <a:endParaRPr lang="en-US" altLang="ko-KR" sz="1463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216" y="1547665"/>
            <a:ext cx="5132949" cy="370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39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5. Container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85169" y="2596141"/>
            <a:ext cx="3152330" cy="2118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06" indent="-278606">
              <a:buAutoNum type="arabicPeriod"/>
            </a:pPr>
            <a:r>
              <a:rPr lang="ko-KR" altLang="en-US" sz="1463" dirty="0"/>
              <a:t>야시장만 방문하러 오는 방문객들에게 새로운 </a:t>
            </a:r>
            <a:r>
              <a:rPr lang="ko-KR" altLang="en-US" sz="1463" dirty="0" err="1"/>
              <a:t>즐길거리를</a:t>
            </a:r>
            <a:r>
              <a:rPr lang="ko-KR" altLang="en-US" sz="1463" dirty="0"/>
              <a:t> 제공해주기 위해 주변 관광지 추천</a:t>
            </a:r>
            <a:endParaRPr lang="en-US" altLang="ko-KR" sz="1463" dirty="0"/>
          </a:p>
          <a:p>
            <a:pPr marL="278606" indent="-278606">
              <a:buAutoNum type="arabicPeriod"/>
            </a:pPr>
            <a:endParaRPr lang="en-US" altLang="ko-KR" sz="1463" dirty="0"/>
          </a:p>
          <a:p>
            <a:pPr marL="278606" indent="-278606">
              <a:buAutoNum type="arabicPeriod"/>
            </a:pPr>
            <a:r>
              <a:rPr lang="ko-KR" altLang="en-US" sz="1463" dirty="0"/>
              <a:t>갤러리 </a:t>
            </a:r>
            <a:r>
              <a:rPr lang="en-US" altLang="ko-KR" sz="1463" dirty="0"/>
              <a:t>contents</a:t>
            </a:r>
            <a:r>
              <a:rPr lang="ko-KR" altLang="en-US" sz="1463" dirty="0"/>
              <a:t>의 크기를 기존보다 훨씬 키우고 </a:t>
            </a:r>
            <a:r>
              <a:rPr lang="en-US" altLang="ko-KR" sz="1463" dirty="0"/>
              <a:t>animation </a:t>
            </a:r>
            <a:r>
              <a:rPr lang="ko-KR" altLang="en-US" sz="1463" dirty="0"/>
              <a:t>효과로 구성하여 방문객들의 관심 유도</a:t>
            </a:r>
            <a:endParaRPr lang="en-US" altLang="ko-KR" sz="1463" dirty="0"/>
          </a:p>
          <a:p>
            <a:endParaRPr lang="en-US" altLang="ko-KR" sz="1463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867" y="1603576"/>
            <a:ext cx="5151677" cy="354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163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1) Renewal Footer</a:t>
            </a:r>
            <a:endParaRPr lang="ko-KR" altLang="en-US" sz="1463" dirty="0"/>
          </a:p>
        </p:txBody>
      </p:sp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6. Footer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814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1.Renewal</a:t>
            </a:r>
            <a:r>
              <a:rPr lang="ko-KR" altLang="en-US" dirty="0" smtClean="0"/>
              <a:t> 사이트 선정이유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2.</a:t>
            </a:r>
            <a:r>
              <a:rPr lang="en-US" altLang="ko-KR" dirty="0"/>
              <a:t> Renewal</a:t>
            </a:r>
            <a:r>
              <a:rPr lang="ko-KR" altLang="en-US" dirty="0" smtClean="0"/>
              <a:t> </a:t>
            </a:r>
            <a:r>
              <a:rPr lang="en-US" altLang="ko-KR" dirty="0" smtClean="0"/>
              <a:t>Concept</a:t>
            </a:r>
          </a:p>
          <a:p>
            <a:pPr marL="0" indent="0">
              <a:buNone/>
            </a:pPr>
            <a:r>
              <a:rPr lang="en-US" altLang="ko-KR" dirty="0" smtClean="0"/>
              <a:t>3.</a:t>
            </a:r>
            <a:r>
              <a:rPr lang="en-US" altLang="ko-KR" dirty="0"/>
              <a:t> Renewal</a:t>
            </a:r>
            <a:r>
              <a:rPr lang="ko-KR" altLang="en-US" dirty="0" smtClean="0"/>
              <a:t> 사이트 평가 및 벤치마킹 사이트 평가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4.</a:t>
            </a:r>
            <a:r>
              <a:rPr lang="en-US" altLang="ko-KR" dirty="0"/>
              <a:t> Renewal</a:t>
            </a:r>
            <a:r>
              <a:rPr lang="ko-KR" altLang="en-US" dirty="0" smtClean="0"/>
              <a:t> </a:t>
            </a:r>
            <a:r>
              <a:rPr lang="en-US" altLang="ko-KR" dirty="0" smtClean="0"/>
              <a:t>Header</a:t>
            </a:r>
          </a:p>
          <a:p>
            <a:pPr marL="0" indent="0">
              <a:buNone/>
            </a:pPr>
            <a:r>
              <a:rPr lang="en-US" altLang="ko-KR" dirty="0" smtClean="0"/>
              <a:t>5.</a:t>
            </a:r>
            <a:r>
              <a:rPr lang="en-US" altLang="ko-KR" dirty="0"/>
              <a:t> Renewal</a:t>
            </a:r>
            <a:r>
              <a:rPr lang="ko-KR" altLang="en-US" dirty="0" smtClean="0"/>
              <a:t> </a:t>
            </a:r>
            <a:r>
              <a:rPr lang="en-US" altLang="ko-KR" dirty="0" smtClean="0"/>
              <a:t>Container</a:t>
            </a:r>
          </a:p>
          <a:p>
            <a:pPr marL="0" indent="0">
              <a:buNone/>
            </a:pPr>
            <a:r>
              <a:rPr lang="en-US" altLang="ko-KR" dirty="0" smtClean="0"/>
              <a:t>6.</a:t>
            </a:r>
            <a:r>
              <a:rPr lang="en-US" altLang="ko-KR" dirty="0"/>
              <a:t> Renewal</a:t>
            </a:r>
            <a:r>
              <a:rPr lang="ko-KR" altLang="en-US" dirty="0" smtClean="0"/>
              <a:t> </a:t>
            </a:r>
            <a:r>
              <a:rPr lang="en-US" altLang="ko-KR" dirty="0" smtClean="0"/>
              <a:t>Footer</a:t>
            </a:r>
          </a:p>
          <a:p>
            <a:pPr marL="0" indent="0">
              <a:buNone/>
            </a:pPr>
            <a:r>
              <a:rPr lang="en-US" altLang="ko-KR" dirty="0" smtClean="0"/>
              <a:t>7.</a:t>
            </a:r>
            <a:r>
              <a:rPr lang="en-US" altLang="ko-KR" dirty="0"/>
              <a:t> Renewal</a:t>
            </a:r>
            <a:r>
              <a:rPr lang="ko-KR" altLang="en-US" dirty="0" smtClean="0"/>
              <a:t> 전체 페이지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905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6. Footer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176" y="1796574"/>
            <a:ext cx="8172450" cy="4479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81860" y="3024233"/>
            <a:ext cx="6658776" cy="767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06" indent="-278606">
              <a:buAutoNum type="arabicPeriod"/>
            </a:pPr>
            <a:r>
              <a:rPr lang="ko-KR" altLang="en-US" sz="1463" dirty="0"/>
              <a:t>기존 야시장 홈페이지에 배열되어 있는 배너 및 이미지를 삭제</a:t>
            </a:r>
            <a:endParaRPr lang="en-US" altLang="ko-KR" sz="1463" dirty="0"/>
          </a:p>
          <a:p>
            <a:pPr marL="278606" indent="-278606">
              <a:buAutoNum type="arabicPeriod"/>
            </a:pPr>
            <a:endParaRPr lang="en-US" altLang="ko-KR" sz="1463" dirty="0"/>
          </a:p>
          <a:p>
            <a:pPr marL="278606" indent="-278606">
              <a:buAutoNum type="arabicPeriod"/>
            </a:pPr>
            <a:r>
              <a:rPr lang="ko-KR" altLang="en-US" sz="1463" dirty="0"/>
              <a:t>깔끔한 마무리를 통해 페이지 방문자들의 불쾌감 최소화</a:t>
            </a:r>
            <a:r>
              <a:rPr lang="en-US" altLang="ko-KR" sz="1463" dirty="0"/>
              <a:t>.</a:t>
            </a:r>
            <a:endParaRPr lang="ko-KR" altLang="en-US" sz="1463" dirty="0"/>
          </a:p>
        </p:txBody>
      </p:sp>
    </p:spTree>
    <p:extLst>
      <p:ext uri="{BB962C8B-B14F-4D97-AF65-F5344CB8AC3E}">
        <p14:creationId xmlns:p14="http://schemas.microsoft.com/office/powerpoint/2010/main" val="194615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1) Renewal </a:t>
            </a:r>
            <a:r>
              <a:rPr lang="ko-KR" altLang="en-US" sz="1463" dirty="0"/>
              <a:t>전체 페이지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7. </a:t>
            </a:r>
            <a:r>
              <a:rPr lang="ko-KR" altLang="en-US" sz="1463" dirty="0">
                <a:solidFill>
                  <a:schemeClr val="bg1"/>
                </a:solidFill>
              </a:rPr>
              <a:t>전체 페이지</a:t>
            </a:r>
          </a:p>
        </p:txBody>
      </p:sp>
    </p:spTree>
    <p:extLst>
      <p:ext uri="{BB962C8B-B14F-4D97-AF65-F5344CB8AC3E}">
        <p14:creationId xmlns:p14="http://schemas.microsoft.com/office/powerpoint/2010/main" val="25747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7. </a:t>
            </a:r>
            <a:r>
              <a:rPr lang="ko-KR" altLang="en-US" sz="1463" dirty="0">
                <a:solidFill>
                  <a:schemeClr val="bg1"/>
                </a:solidFill>
              </a:rPr>
              <a:t>전체 페이지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934" y="298887"/>
            <a:ext cx="3358132" cy="618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061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Thankyou for </a:t>
            </a:r>
            <a:r>
              <a:rPr lang="en-US" altLang="ko-KR" sz="1463" dirty="0" err="1"/>
              <a:t>Wacthing</a:t>
            </a:r>
            <a:endParaRPr lang="ko-KR" altLang="en-US" sz="1463" dirty="0"/>
          </a:p>
        </p:txBody>
      </p:sp>
    </p:spTree>
    <p:extLst>
      <p:ext uri="{BB962C8B-B14F-4D97-AF65-F5344CB8AC3E}">
        <p14:creationId xmlns:p14="http://schemas.microsoft.com/office/powerpoint/2010/main" val="4183447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1) Renewal </a:t>
            </a:r>
            <a:r>
              <a:rPr lang="ko-KR" altLang="en-US" sz="1463" dirty="0"/>
              <a:t>사이트 선정이유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1. </a:t>
            </a:r>
            <a:r>
              <a:rPr lang="ko-KR" altLang="en-US" sz="1463" dirty="0">
                <a:solidFill>
                  <a:schemeClr val="bg1"/>
                </a:solidFill>
              </a:rPr>
              <a:t>선정이유</a:t>
            </a:r>
          </a:p>
        </p:txBody>
      </p:sp>
    </p:spTree>
    <p:extLst>
      <p:ext uri="{BB962C8B-B14F-4D97-AF65-F5344CB8AC3E}">
        <p14:creationId xmlns:p14="http://schemas.microsoft.com/office/powerpoint/2010/main" val="148632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1. </a:t>
            </a:r>
            <a:r>
              <a:rPr lang="ko-KR" altLang="en-US" sz="1463" dirty="0">
                <a:solidFill>
                  <a:schemeClr val="bg1"/>
                </a:solidFill>
              </a:rPr>
              <a:t>선정이유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693" y="1323398"/>
            <a:ext cx="2835141" cy="40142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76938" y="1996913"/>
            <a:ext cx="3770297" cy="2793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13" indent="-278613">
              <a:buAutoNum type="arabicParenR"/>
            </a:pPr>
            <a:r>
              <a:rPr lang="ko-KR" altLang="en-US" sz="1463" dirty="0"/>
              <a:t>전체적으로 정신 없는 디자인 패턴 구성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  <a:p>
            <a:pPr marL="278613" indent="-278613">
              <a:buAutoNum type="arabicParenR"/>
            </a:pPr>
            <a:r>
              <a:rPr lang="ko-KR" altLang="en-US" sz="1463" dirty="0"/>
              <a:t>메인 </a:t>
            </a:r>
            <a:r>
              <a:rPr lang="en-US" altLang="ko-KR" sz="1463" dirty="0"/>
              <a:t>Section</a:t>
            </a:r>
            <a:r>
              <a:rPr lang="ko-KR" altLang="en-US" sz="1463" dirty="0"/>
              <a:t>의 난잡한 이미지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  <a:p>
            <a:pPr marL="278613" indent="-278613">
              <a:buAutoNum type="arabicParenR"/>
            </a:pPr>
            <a:r>
              <a:rPr lang="ko-KR" altLang="en-US" sz="1463" dirty="0"/>
              <a:t>페이지 상단과 </a:t>
            </a:r>
            <a:r>
              <a:rPr lang="ko-KR" altLang="en-US" sz="1463" dirty="0" err="1"/>
              <a:t>하단부분의</a:t>
            </a:r>
            <a:r>
              <a:rPr lang="ko-KR" altLang="en-US" sz="1463" dirty="0"/>
              <a:t> 배경 </a:t>
            </a:r>
            <a:r>
              <a:rPr lang="ko-KR" altLang="en-US" sz="1463" dirty="0" err="1"/>
              <a:t>구성차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  <a:p>
            <a:pPr marL="278613" indent="-278613">
              <a:buAutoNum type="arabicParenR"/>
            </a:pPr>
            <a:r>
              <a:rPr lang="ko-KR" altLang="en-US" sz="1463" dirty="0"/>
              <a:t>갤러리 파트의 크기가 작은 구성으로 인한 심미성 약화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  <a:p>
            <a:pPr marL="278613" indent="-278613">
              <a:buAutoNum type="arabicParenR"/>
            </a:pPr>
            <a:r>
              <a:rPr lang="ko-KR" altLang="en-US" sz="1463" dirty="0"/>
              <a:t>작은 크기의 공지사항 및 페이스북 페이지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</p:txBody>
      </p:sp>
    </p:spTree>
    <p:extLst>
      <p:ext uri="{BB962C8B-B14F-4D97-AF65-F5344CB8AC3E}">
        <p14:creationId xmlns:p14="http://schemas.microsoft.com/office/powerpoint/2010/main" val="292360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1) Renewal Concept</a:t>
            </a:r>
            <a:endParaRPr lang="ko-KR" altLang="en-US" sz="1463" dirty="0"/>
          </a:p>
        </p:txBody>
      </p:sp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2. Concept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35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2.Concept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76938" y="1996912"/>
            <a:ext cx="3770297" cy="2793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13" indent="-278613">
              <a:buAutoNum type="arabicParenR"/>
            </a:pPr>
            <a:r>
              <a:rPr lang="ko-KR" altLang="en-US" sz="1463" dirty="0"/>
              <a:t>야시장의 의미와 걸맞는 어두운 배경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  <a:p>
            <a:pPr marL="278613" indent="-278613">
              <a:buAutoNum type="arabicParenR"/>
            </a:pPr>
            <a:r>
              <a:rPr lang="ko-KR" altLang="en-US" sz="1463" dirty="0"/>
              <a:t>간단한 </a:t>
            </a:r>
            <a:r>
              <a:rPr lang="en-US" altLang="ko-KR" sz="1463" dirty="0"/>
              <a:t>Content</a:t>
            </a:r>
            <a:r>
              <a:rPr lang="ko-KR" altLang="en-US" sz="1463" dirty="0"/>
              <a:t>구성으로 눈에 보기 쉽게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  <a:p>
            <a:pPr marL="278613" indent="-278613">
              <a:buAutoNum type="arabicParenR"/>
            </a:pPr>
            <a:r>
              <a:rPr lang="ko-KR" altLang="en-US" sz="1463" dirty="0"/>
              <a:t>페이지 상단과 하단부분구성의 통일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  <a:p>
            <a:pPr marL="278613" indent="-278613">
              <a:buAutoNum type="arabicParenR"/>
            </a:pPr>
            <a:r>
              <a:rPr lang="ko-KR" altLang="en-US" sz="1463" dirty="0"/>
              <a:t>갤러리 파트의 크기를 키워 사진 </a:t>
            </a:r>
            <a:r>
              <a:rPr lang="ko-KR" altLang="en-US" sz="1463" dirty="0" err="1"/>
              <a:t>확인시</a:t>
            </a:r>
            <a:r>
              <a:rPr lang="ko-KR" altLang="en-US" sz="1463" dirty="0"/>
              <a:t> 흥미 유발 유도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  <a:p>
            <a:pPr marL="278613" indent="-278613">
              <a:buAutoNum type="arabicParenR"/>
            </a:pPr>
            <a:r>
              <a:rPr lang="ko-KR" altLang="en-US" sz="1463" dirty="0"/>
              <a:t>야시장  주변관광지 소개로 지역경제 활성화 </a:t>
            </a:r>
            <a:endParaRPr lang="en-US" altLang="ko-KR" sz="1463" dirty="0"/>
          </a:p>
          <a:p>
            <a:pPr marL="278613" indent="-278613">
              <a:buAutoNum type="arabicParenR"/>
            </a:pPr>
            <a:endParaRPr lang="en-US" altLang="ko-KR" sz="1463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554" y="1899706"/>
            <a:ext cx="3270369" cy="367916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948301" y="1378946"/>
            <a:ext cx="1242879" cy="416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463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98921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1) Renewal</a:t>
            </a:r>
            <a:r>
              <a:rPr lang="ko-KR" altLang="en-US" sz="1463" dirty="0"/>
              <a:t> 사이트 평가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3. </a:t>
            </a:r>
            <a:r>
              <a:rPr lang="ko-KR" altLang="en-US" sz="1463" dirty="0" err="1">
                <a:solidFill>
                  <a:schemeClr val="bg1"/>
                </a:solidFill>
              </a:rPr>
              <a:t>사이트평가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18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764139"/>
              </p:ext>
            </p:extLst>
          </p:nvPr>
        </p:nvGraphicFramePr>
        <p:xfrm>
          <a:off x="1400304" y="921544"/>
          <a:ext cx="9273976" cy="5014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09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9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015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6848">
                <a:tc gridSpan="4"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b="1" kern="1200" dirty="0">
                          <a:solidFill>
                            <a:srgbClr val="FFFFFF"/>
                          </a:solidFill>
                        </a:rPr>
                        <a:t>서문시장 야시장</a:t>
                      </a:r>
                    </a:p>
                  </a:txBody>
                  <a:tcPr marL="74295" marR="74295" marT="37148" marB="37148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848">
                <a:tc gridSpan="2"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평가 항목</a:t>
                      </a:r>
                    </a:p>
                  </a:txBody>
                  <a:tcPr marL="74295" marR="74295" marT="37148" marB="37148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평가 내용</a:t>
                      </a:r>
                    </a:p>
                  </a:txBody>
                  <a:tcPr marL="74295" marR="74295" marT="37148" marB="37148" anchor="ctr"/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2547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시각요소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반응형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 웹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구현도가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 적절한가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역동적인 이미지가 있는가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UI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가 단순하고 이해하기 쉬운가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 dirty="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 dirty="0">
                          <a:solidFill>
                            <a:srgbClr val="000000"/>
                          </a:solidFill>
                        </a:rPr>
                        <a:t>색상이 주제와 </a:t>
                      </a:r>
                      <a:r>
                        <a:rPr lang="ko-KR" altLang="en-US" sz="1300" kern="1200" dirty="0" err="1">
                          <a:solidFill>
                            <a:srgbClr val="000000"/>
                          </a:solidFill>
                        </a:rPr>
                        <a:t>일치한가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2/5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2/5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3/5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1/5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 typeface="HY신명조"/>
                        <a:buNone/>
                      </a:pPr>
                      <a:endParaRPr lang="en-US" altLang="ko-KR" sz="1300" kern="1200" dirty="0" smtClean="0">
                        <a:solidFill>
                          <a:srgbClr val="000000"/>
                        </a:solidFill>
                      </a:endParaRP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일정 크기까지는 적용이 되나 완벽하지 않다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endParaRPr lang="en-US" altLang="ko-KR" sz="1100" kern="1200" dirty="0" smtClean="0">
                        <a:solidFill>
                          <a:srgbClr val="000000"/>
                        </a:solidFill>
                      </a:endParaRP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메인 섹션의 이미지가 변동이 되나 주제와 어울리지 않는다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UI</a:t>
                      </a: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는 단순하지만 목적성이 부족하다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주제와 어울리는 색상이 아니다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1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4212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컨텐츠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기존 컨텐츠를 얼마나 많이 표현하는가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컨텐츠 제공 방식에 차별화가 있는가</a:t>
                      </a:r>
                    </a:p>
                    <a:p>
                      <a:pPr marL="0" lvl="1" indent="0" algn="l" latinLnBrk="1">
                        <a:buFontTx/>
                        <a:buNone/>
                      </a:pPr>
                      <a:r>
                        <a:rPr lang="en-US" altLang="ko-KR" sz="1300" kern="1200">
                          <a:solidFill>
                            <a:srgbClr val="000000"/>
                          </a:solidFill>
                        </a:rPr>
                        <a:t>- </a:t>
                      </a: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한 눈에 파악할 수 있는 메뉴바인가</a:t>
                      </a:r>
                      <a:r>
                        <a:rPr lang="en-US" altLang="ko-KR" sz="1300" kern="1200">
                          <a:solidFill>
                            <a:srgbClr val="000000"/>
                          </a:solidFill>
                        </a:rPr>
                        <a:t> </a:t>
                      </a:r>
                      <a:endParaRPr lang="ko-KR" altLang="en-US" sz="1300" kern="120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3/5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1/5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3/5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구현된 컨텐츠의 양은 많다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단순 나열식이다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보기 쉬운 </a:t>
                      </a:r>
                      <a:r>
                        <a:rPr lang="ko-KR" altLang="en-US" sz="1100" kern="1200" dirty="0" err="1" smtClean="0">
                          <a:solidFill>
                            <a:srgbClr val="000000"/>
                          </a:solidFill>
                        </a:rPr>
                        <a:t>메뉴바이다</a:t>
                      </a:r>
                      <a:r>
                        <a:rPr lang="en-US" altLang="ko-KR" sz="1100" kern="120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0" lvl="1" indent="0" algn="l" latinLnBrk="1">
                        <a:buFont typeface="HY신명조"/>
                        <a:buNone/>
                      </a:pP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0249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500" kern="1200" dirty="0">
                          <a:solidFill>
                            <a:srgbClr val="000000"/>
                          </a:solidFill>
                        </a:rPr>
                        <a:t>UX</a:t>
                      </a:r>
                      <a:endParaRPr lang="ko-KR" altLang="en-US" sz="15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마우스 동선이 효율적인가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사용자가 조작하기 쉽게 구현되었는가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3/5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/>
                        <a:t>동선이 간편하다</a:t>
                      </a:r>
                      <a:r>
                        <a:rPr lang="en-US" altLang="ko-KR" sz="1100" kern="1200" dirty="0" smtClean="0"/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err="1" smtClean="0"/>
                        <a:t>메인섹션을</a:t>
                      </a:r>
                      <a:r>
                        <a:rPr lang="ko-KR" altLang="en-US" sz="1100" kern="1200" dirty="0" smtClean="0"/>
                        <a:t> 제외하고 조작이 쉽다</a:t>
                      </a:r>
                      <a:r>
                        <a:rPr lang="en-US" altLang="ko-KR" sz="1100" kern="1200" dirty="0" smtClean="0"/>
                        <a:t>.</a:t>
                      </a:r>
                      <a:endParaRPr lang="ko-KR" altLang="en-US" sz="1100" kern="1200" dirty="0"/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4212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1500" kern="1200">
                          <a:solidFill>
                            <a:srgbClr val="000000"/>
                          </a:solidFill>
                        </a:rPr>
                        <a:t>유지보수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컨텐츠 업데이트가 용이한가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디자인 변경이 용이한가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300" kern="1200">
                          <a:solidFill>
                            <a:srgbClr val="000000"/>
                          </a:solidFill>
                        </a:rPr>
                        <a:t>과도한 조작에도 장애 없이 작동하는가</a:t>
                      </a: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en-US" altLang="ko-KR" sz="1300" kern="1200" dirty="0" smtClean="0">
                          <a:solidFill>
                            <a:srgbClr val="000000"/>
                          </a:solidFill>
                        </a:rPr>
                        <a:t>4/5</a:t>
                      </a:r>
                      <a:endParaRPr lang="ko-KR" altLang="en-US" sz="13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tc>
                  <a:txBody>
                    <a:bodyPr/>
                    <a:lstStyle/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dirty="0" smtClean="0">
                          <a:solidFill>
                            <a:srgbClr val="000000"/>
                          </a:solidFill>
                        </a:rPr>
                        <a:t>틀이</a:t>
                      </a:r>
                      <a:r>
                        <a:rPr lang="ko-KR" altLang="en-US" sz="1100" kern="1200" baseline="0" dirty="0" smtClean="0">
                          <a:solidFill>
                            <a:srgbClr val="000000"/>
                          </a:solidFill>
                        </a:rPr>
                        <a:t> 간단하여 요소만 교체하면 된다</a:t>
                      </a:r>
                      <a:r>
                        <a:rPr lang="en-US" altLang="ko-KR" sz="1100" kern="1200" baseline="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baseline="0" dirty="0" smtClean="0">
                          <a:solidFill>
                            <a:srgbClr val="000000"/>
                          </a:solidFill>
                        </a:rPr>
                        <a:t>디자인 변경이 간편하다</a:t>
                      </a:r>
                      <a:r>
                        <a:rPr lang="en-US" altLang="ko-KR" sz="1100" kern="1200" baseline="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</a:p>
                    <a:p>
                      <a:pPr marL="285750" lvl="1" indent="-285750" algn="l" latinLnBrk="1">
                        <a:buFont typeface="HY신명조"/>
                        <a:buChar char="-"/>
                      </a:pPr>
                      <a:r>
                        <a:rPr lang="ko-KR" altLang="en-US" sz="1100" kern="1200" baseline="0" dirty="0" smtClean="0">
                          <a:solidFill>
                            <a:srgbClr val="000000"/>
                          </a:solidFill>
                        </a:rPr>
                        <a:t>정상 작동된다</a:t>
                      </a:r>
                      <a:r>
                        <a:rPr lang="en-US" altLang="ko-KR" sz="1100" kern="1200" baseline="0" dirty="0" smtClean="0">
                          <a:solidFill>
                            <a:srgbClr val="000000"/>
                          </a:solidFill>
                        </a:rPr>
                        <a:t>.</a:t>
                      </a:r>
                      <a:endParaRPr lang="ko-KR" altLang="en-US" sz="1100" kern="1200" dirty="0">
                        <a:solidFill>
                          <a:srgbClr val="000000"/>
                        </a:solidFill>
                      </a:endParaRPr>
                    </a:p>
                  </a:txBody>
                  <a:tcPr marL="74295" marR="74295" marT="37148" marB="3714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6509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189097" y="2665413"/>
            <a:ext cx="382206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63" dirty="0"/>
              <a:t>2) </a:t>
            </a:r>
            <a:r>
              <a:rPr lang="ko-KR" altLang="en-US" sz="1463" dirty="0" err="1"/>
              <a:t>밴치마킹</a:t>
            </a:r>
            <a:r>
              <a:rPr lang="ko-KR" altLang="en-US" sz="1463" dirty="0"/>
              <a:t> 사이트</a:t>
            </a:r>
            <a:r>
              <a:rPr lang="en-US" altLang="ko-KR" sz="1463" dirty="0"/>
              <a:t>(</a:t>
            </a:r>
            <a:r>
              <a:rPr lang="ko-KR" altLang="en-US" sz="1463" dirty="0"/>
              <a:t>라인</a:t>
            </a:r>
            <a:r>
              <a:rPr lang="en-US" altLang="ko-KR" sz="1463" dirty="0"/>
              <a:t>)</a:t>
            </a:r>
            <a:endParaRPr lang="ko-KR" altLang="en-US" sz="1463" dirty="0"/>
          </a:p>
        </p:txBody>
      </p:sp>
      <p:sp>
        <p:nvSpPr>
          <p:cNvPr id="3" name="직사각형 2"/>
          <p:cNvSpPr/>
          <p:nvPr/>
        </p:nvSpPr>
        <p:spPr>
          <a:xfrm>
            <a:off x="1337417" y="788752"/>
            <a:ext cx="1812242" cy="3888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63" dirty="0">
                <a:solidFill>
                  <a:schemeClr val="bg1"/>
                </a:solidFill>
              </a:rPr>
              <a:t>3. </a:t>
            </a:r>
            <a:r>
              <a:rPr lang="ko-KR" altLang="en-US" sz="1463" dirty="0" err="1">
                <a:solidFill>
                  <a:schemeClr val="bg1"/>
                </a:solidFill>
              </a:rPr>
              <a:t>사이트평가</a:t>
            </a:r>
            <a:endParaRPr lang="ko-KR" altLang="en-US" sz="146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729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갤러리</Template>
  <TotalTime>1162</TotalTime>
  <Words>768</Words>
  <Application>Microsoft Office PowerPoint</Application>
  <PresentationFormat>와이드스크린</PresentationFormat>
  <Paragraphs>201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Gill Sans MT</vt:lpstr>
      <vt:lpstr>HY신명조</vt:lpstr>
      <vt:lpstr>맑은 고딕</vt:lpstr>
      <vt:lpstr>Arial</vt:lpstr>
      <vt:lpstr>Gallery</vt:lpstr>
      <vt:lpstr>화면 설계 및 화면 구현     능력단위 평가</vt:lpstr>
      <vt:lpstr> INDEX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</dc:creator>
  <cp:lastModifiedBy>a</cp:lastModifiedBy>
  <cp:revision>35</cp:revision>
  <dcterms:created xsi:type="dcterms:W3CDTF">2022-09-14T00:08:08Z</dcterms:created>
  <dcterms:modified xsi:type="dcterms:W3CDTF">2022-09-20T05:12:09Z</dcterms:modified>
</cp:coreProperties>
</file>

<file path=docProps/thumbnail.jpeg>
</file>